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74" r:id="rId2"/>
    <p:sldId id="269" r:id="rId3"/>
    <p:sldId id="270" r:id="rId4"/>
    <p:sldId id="271" r:id="rId5"/>
    <p:sldId id="256" r:id="rId6"/>
    <p:sldId id="272" r:id="rId7"/>
    <p:sldId id="273" r:id="rId8"/>
    <p:sldId id="275" r:id="rId9"/>
  </p:sldIdLst>
  <p:sldSz cx="9144000" cy="6858000" type="screen4x3"/>
  <p:notesSz cx="9313863"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CAEE"/>
    <a:srgbClr val="9D9DDF"/>
    <a:srgbClr val="FFFFC5"/>
    <a:srgbClr val="FFFFB9"/>
    <a:srgbClr val="D3EBE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1" d="100"/>
          <a:sy n="41" d="100"/>
        </p:scale>
        <p:origin x="-127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037013"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r>
              <a:rPr lang="en-US"/>
              <a:t>Ekonometrika- 1. Pendahuluan</a:t>
            </a:r>
          </a:p>
        </p:txBody>
      </p:sp>
      <p:sp>
        <p:nvSpPr>
          <p:cNvPr id="50179" name="Rectangle 3"/>
          <p:cNvSpPr>
            <a:spLocks noGrp="1" noChangeArrowheads="1"/>
          </p:cNvSpPr>
          <p:nvPr>
            <p:ph type="dt" sz="quarter" idx="1"/>
          </p:nvPr>
        </p:nvSpPr>
        <p:spPr bwMode="auto">
          <a:xfrm>
            <a:off x="5275263" y="0"/>
            <a:ext cx="4037012"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0180" name="Rectangle 4"/>
          <p:cNvSpPr>
            <a:spLocks noGrp="1" noChangeArrowheads="1"/>
          </p:cNvSpPr>
          <p:nvPr>
            <p:ph type="ftr" sz="quarter" idx="2"/>
          </p:nvPr>
        </p:nvSpPr>
        <p:spPr bwMode="auto">
          <a:xfrm>
            <a:off x="0" y="6513513"/>
            <a:ext cx="4037013"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r>
              <a:rPr lang="en-US"/>
              <a:t>Bambang Juanda</a:t>
            </a:r>
          </a:p>
        </p:txBody>
      </p:sp>
      <p:sp>
        <p:nvSpPr>
          <p:cNvPr id="50181" name="Rectangle 5"/>
          <p:cNvSpPr>
            <a:spLocks noGrp="1" noChangeArrowheads="1"/>
          </p:cNvSpPr>
          <p:nvPr>
            <p:ph type="sldNum" sz="quarter" idx="3"/>
          </p:nvPr>
        </p:nvSpPr>
        <p:spPr bwMode="auto">
          <a:xfrm>
            <a:off x="5275263" y="6513513"/>
            <a:ext cx="4037012"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D78B356-58E2-4850-9EFA-C068173A2E6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4037013"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r>
              <a:rPr lang="en-US"/>
              <a:t>Ekonometrika- 1. Pendahuluan</a:t>
            </a:r>
          </a:p>
        </p:txBody>
      </p:sp>
      <p:sp>
        <p:nvSpPr>
          <p:cNvPr id="26627" name="Rectangle 3"/>
          <p:cNvSpPr>
            <a:spLocks noGrp="1" noChangeArrowheads="1"/>
          </p:cNvSpPr>
          <p:nvPr>
            <p:ph type="dt" idx="1"/>
          </p:nvPr>
        </p:nvSpPr>
        <p:spPr bwMode="auto">
          <a:xfrm>
            <a:off x="5275263" y="0"/>
            <a:ext cx="4037012"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4"/>
          <p:cNvSpPr>
            <a:spLocks noGrp="1" noRot="1" noChangeAspect="1" noChangeArrowheads="1" noTextEdit="1"/>
          </p:cNvSpPr>
          <p:nvPr>
            <p:ph type="sldImg" idx="2"/>
          </p:nvPr>
        </p:nvSpPr>
        <p:spPr bwMode="auto">
          <a:xfrm>
            <a:off x="2943225" y="514350"/>
            <a:ext cx="3429000" cy="257175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930275" y="3257550"/>
            <a:ext cx="7453313"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6"/>
          <p:cNvSpPr>
            <a:spLocks noGrp="1" noChangeArrowheads="1"/>
          </p:cNvSpPr>
          <p:nvPr>
            <p:ph type="ftr" sz="quarter" idx="4"/>
          </p:nvPr>
        </p:nvSpPr>
        <p:spPr bwMode="auto">
          <a:xfrm>
            <a:off x="0" y="6513513"/>
            <a:ext cx="4037013"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r>
              <a:rPr lang="en-US"/>
              <a:t>Bambang Juanda</a:t>
            </a:r>
          </a:p>
        </p:txBody>
      </p:sp>
      <p:sp>
        <p:nvSpPr>
          <p:cNvPr id="26631" name="Rectangle 7"/>
          <p:cNvSpPr>
            <a:spLocks noGrp="1" noChangeArrowheads="1"/>
          </p:cNvSpPr>
          <p:nvPr>
            <p:ph type="sldNum" sz="quarter" idx="5"/>
          </p:nvPr>
        </p:nvSpPr>
        <p:spPr bwMode="auto">
          <a:xfrm>
            <a:off x="5275263" y="6513513"/>
            <a:ext cx="4037012"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C5224B1-DA53-47A6-AFFD-868E7CBA310E}" type="slidenum">
              <a:rPr lang="en-US"/>
              <a:pPr/>
              <a:t>‹#›</a:t>
            </a:fld>
            <a:endParaRPr lang="en-US"/>
          </a:p>
        </p:txBody>
      </p:sp>
    </p:spTree>
  </p:cSld>
  <p:clrMap bg1="lt1" tx1="dk1" bg2="lt2" tx2="dk2" accent1="accent1" accent2="accent2" accent3="accent3" accent4="accent4" accent5="accent5" accent6="accent6" hlink="hlink" folHlink="folHlink"/>
  <p:hf dt="0"/>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E9640D-1C31-4535-AA0C-E4974DBD18B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A237FCC-C279-48AB-B5A9-8795E6B1523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7C5E38B-EA25-4B28-995D-CD7CE9B5094A}"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id-ID"/>
          </a:p>
        </p:txBody>
      </p:sp>
      <p:sp>
        <p:nvSpPr>
          <p:cNvPr id="3" name="Table Placeholder 2"/>
          <p:cNvSpPr>
            <a:spLocks noGrp="1"/>
          </p:cNvSpPr>
          <p:nvPr>
            <p:ph type="tbl" idx="1"/>
          </p:nvPr>
        </p:nvSpPr>
        <p:spPr>
          <a:xfrm>
            <a:off x="457200" y="1600200"/>
            <a:ext cx="8229600" cy="4525963"/>
          </a:xfrm>
        </p:spPr>
        <p:txBody>
          <a:bodyPr/>
          <a:lstStyle/>
          <a:p>
            <a:endParaRPr lang="id-ID"/>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ADAD66C2-077D-4106-BA1E-8148214B326B}"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id-ID"/>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30DDE87B-3DC1-4B79-84D5-B3391230DB4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99F6F6-3C08-4BAE-ABC4-58E1DDEE4F8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2D4D12-80E3-4A21-9FD3-1F0266C98F4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FABA2D3-0C36-41AB-955F-AF7BBEAF7EA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1AA538F-34A5-40FB-86BC-B81156F6DD2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2237533-A8EF-4D47-8632-17378FDD623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AF0E453-CABC-44B1-8DA1-1814D69D84E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7EE39BF-D079-45D6-AFDB-A3EAAB9984B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44F73AF-11A8-4B2F-98AB-B3F95373A4F7}"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B8C63CF-A7B8-4309-B555-EDC5E137D0C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id-ID" dirty="0" smtClean="0"/>
              <a:t>PEMILIHAN MODEL TERBAIK</a:t>
            </a:r>
            <a:endParaRPr lang="id-ID" dirty="0"/>
          </a:p>
        </p:txBody>
      </p:sp>
      <p:sp>
        <p:nvSpPr>
          <p:cNvPr id="5" name="Subtitle 4"/>
          <p:cNvSpPr>
            <a:spLocks noGrp="1"/>
          </p:cNvSpPr>
          <p:nvPr>
            <p:ph type="subTitle" idx="1"/>
          </p:nvPr>
        </p:nvSpPr>
        <p:spPr/>
        <p:txBody>
          <a:bodyPr/>
          <a:lstStyle/>
          <a:p>
            <a:r>
              <a:rPr lang="id-ID" dirty="0" smtClean="0"/>
              <a:t>By:</a:t>
            </a:r>
          </a:p>
          <a:p>
            <a:r>
              <a:rPr lang="id-ID" dirty="0" smtClean="0"/>
              <a:t>Kastana Sapanli</a:t>
            </a:r>
            <a:endParaRPr lang="id-ID" dirty="0"/>
          </a:p>
        </p:txBody>
      </p:sp>
      <p:sp>
        <p:nvSpPr>
          <p:cNvPr id="6" name="Subtitle 4"/>
          <p:cNvSpPr txBox="1">
            <a:spLocks/>
          </p:cNvSpPr>
          <p:nvPr/>
        </p:nvSpPr>
        <p:spPr bwMode="auto">
          <a:xfrm>
            <a:off x="1143000" y="609600"/>
            <a:ext cx="64008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id-ID" sz="3200" b="0" i="0" u="none" strike="noStrike" kern="0" cap="none" spc="0" normalizeH="0" baseline="0" noProof="0" dirty="0" smtClean="0">
                <a:ln>
                  <a:noFill/>
                </a:ln>
                <a:solidFill>
                  <a:schemeClr val="tx1"/>
                </a:solidFill>
                <a:effectLst/>
                <a:uLnTx/>
                <a:uFillTx/>
                <a:latin typeface="+mn-lt"/>
                <a:ea typeface="+mn-ea"/>
                <a:cs typeface="+mn-cs"/>
              </a:rPr>
              <a:t>Responsi Pemodelan Ekonomi</a:t>
            </a:r>
            <a:endParaRPr kumimoji="0" lang="id-ID"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AutoShape 6"/>
          <p:cNvSpPr>
            <a:spLocks noChangeArrowheads="1"/>
          </p:cNvSpPr>
          <p:nvPr/>
        </p:nvSpPr>
        <p:spPr bwMode="auto">
          <a:xfrm>
            <a:off x="3352800" y="838200"/>
            <a:ext cx="2209800" cy="457200"/>
          </a:xfrm>
          <a:prstGeom prst="flowChartAlternateProcess">
            <a:avLst/>
          </a:prstGeom>
          <a:solidFill>
            <a:schemeClr val="accent1"/>
          </a:solidFill>
          <a:ln w="9525">
            <a:solidFill>
              <a:schemeClr val="tx1"/>
            </a:solidFill>
            <a:miter lim="800000"/>
            <a:headEnd/>
            <a:tailEnd/>
          </a:ln>
          <a:effectLst/>
        </p:spPr>
        <p:txBody>
          <a:bodyPr wrap="none" anchor="ctr"/>
          <a:lstStyle/>
          <a:p>
            <a:pPr algn="ctr"/>
            <a:r>
              <a:rPr lang="en-US"/>
              <a:t>Perumusan Masalah</a:t>
            </a:r>
          </a:p>
        </p:txBody>
      </p:sp>
      <p:sp>
        <p:nvSpPr>
          <p:cNvPr id="55304" name="AutoShape 8"/>
          <p:cNvSpPr>
            <a:spLocks noChangeArrowheads="1"/>
          </p:cNvSpPr>
          <p:nvPr/>
        </p:nvSpPr>
        <p:spPr bwMode="auto">
          <a:xfrm>
            <a:off x="2438400" y="1600200"/>
            <a:ext cx="3886200" cy="457200"/>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a:t>Perumusan (Pengembangan) Model</a:t>
            </a:r>
          </a:p>
        </p:txBody>
      </p:sp>
      <p:sp>
        <p:nvSpPr>
          <p:cNvPr id="55305" name="AutoShape 9"/>
          <p:cNvSpPr>
            <a:spLocks noChangeArrowheads="1"/>
          </p:cNvSpPr>
          <p:nvPr/>
        </p:nvSpPr>
        <p:spPr bwMode="auto">
          <a:xfrm>
            <a:off x="3124200" y="2362200"/>
            <a:ext cx="2667000" cy="457200"/>
          </a:xfrm>
          <a:prstGeom prst="flowChartInputOutput">
            <a:avLst/>
          </a:prstGeom>
          <a:solidFill>
            <a:schemeClr val="accent1"/>
          </a:solidFill>
          <a:ln w="9525">
            <a:solidFill>
              <a:schemeClr val="tx1"/>
            </a:solidFill>
            <a:miter lim="800000"/>
            <a:headEnd/>
            <a:tailEnd/>
          </a:ln>
          <a:effectLst/>
        </p:spPr>
        <p:txBody>
          <a:bodyPr wrap="none" anchor="ctr"/>
          <a:lstStyle/>
          <a:p>
            <a:pPr algn="ctr"/>
            <a:r>
              <a:rPr lang="en-US"/>
              <a:t>Pengumpulan Data</a:t>
            </a:r>
          </a:p>
        </p:txBody>
      </p:sp>
      <p:sp>
        <p:nvSpPr>
          <p:cNvPr id="55306" name="AutoShape 10"/>
          <p:cNvSpPr>
            <a:spLocks noChangeArrowheads="1"/>
          </p:cNvSpPr>
          <p:nvPr/>
        </p:nvSpPr>
        <p:spPr bwMode="auto">
          <a:xfrm>
            <a:off x="3124200" y="3124200"/>
            <a:ext cx="2667000" cy="457200"/>
          </a:xfrm>
          <a:prstGeom prst="flowChartPredefinedProcess">
            <a:avLst/>
          </a:prstGeom>
          <a:solidFill>
            <a:schemeClr val="accent1"/>
          </a:solidFill>
          <a:ln w="9525">
            <a:solidFill>
              <a:schemeClr val="tx1"/>
            </a:solidFill>
            <a:miter lim="800000"/>
            <a:headEnd/>
            <a:tailEnd/>
          </a:ln>
          <a:effectLst/>
        </p:spPr>
        <p:txBody>
          <a:bodyPr wrap="none" anchor="ctr"/>
          <a:lstStyle/>
          <a:p>
            <a:pPr algn="ctr"/>
            <a:r>
              <a:rPr lang="en-US"/>
              <a:t>Pendugaan Model</a:t>
            </a:r>
          </a:p>
        </p:txBody>
      </p:sp>
      <p:sp>
        <p:nvSpPr>
          <p:cNvPr id="55307" name="AutoShape 11"/>
          <p:cNvSpPr>
            <a:spLocks noChangeArrowheads="1"/>
          </p:cNvSpPr>
          <p:nvPr/>
        </p:nvSpPr>
        <p:spPr bwMode="auto">
          <a:xfrm>
            <a:off x="3124200" y="4724400"/>
            <a:ext cx="2667000" cy="609600"/>
          </a:xfrm>
          <a:prstGeom prst="flowChartDecision">
            <a:avLst/>
          </a:prstGeom>
          <a:solidFill>
            <a:schemeClr val="accent1"/>
          </a:solidFill>
          <a:ln w="9525">
            <a:solidFill>
              <a:schemeClr val="tx1"/>
            </a:solidFill>
            <a:miter lim="800000"/>
            <a:headEnd/>
            <a:tailEnd/>
          </a:ln>
          <a:effectLst/>
        </p:spPr>
        <p:txBody>
          <a:bodyPr wrap="none" anchor="ctr"/>
          <a:lstStyle/>
          <a:p>
            <a:pPr algn="ctr"/>
            <a:r>
              <a:rPr lang="en-US"/>
              <a:t>Model Layak?</a:t>
            </a:r>
          </a:p>
        </p:txBody>
      </p:sp>
      <p:sp>
        <p:nvSpPr>
          <p:cNvPr id="55308" name="AutoShape 12"/>
          <p:cNvSpPr>
            <a:spLocks noChangeArrowheads="1"/>
          </p:cNvSpPr>
          <p:nvPr/>
        </p:nvSpPr>
        <p:spPr bwMode="auto">
          <a:xfrm>
            <a:off x="6477000" y="4724400"/>
            <a:ext cx="2286000" cy="609600"/>
          </a:xfrm>
          <a:prstGeom prst="flowChartAlternateProcess">
            <a:avLst/>
          </a:prstGeom>
          <a:solidFill>
            <a:schemeClr val="accent1"/>
          </a:solidFill>
          <a:ln w="9525">
            <a:solidFill>
              <a:schemeClr val="tx1"/>
            </a:solidFill>
            <a:miter lim="800000"/>
            <a:headEnd/>
            <a:tailEnd/>
          </a:ln>
          <a:effectLst/>
        </p:spPr>
        <p:txBody>
          <a:bodyPr wrap="none" anchor="ctr"/>
          <a:lstStyle/>
          <a:p>
            <a:pPr algn="ctr"/>
            <a:r>
              <a:rPr lang="en-US"/>
              <a:t>Interpretasi Model</a:t>
            </a:r>
          </a:p>
        </p:txBody>
      </p:sp>
      <p:sp>
        <p:nvSpPr>
          <p:cNvPr id="55309" name="AutoShape 13"/>
          <p:cNvSpPr>
            <a:spLocks noChangeArrowheads="1"/>
          </p:cNvSpPr>
          <p:nvPr/>
        </p:nvSpPr>
        <p:spPr bwMode="auto">
          <a:xfrm>
            <a:off x="6248400" y="6019800"/>
            <a:ext cx="2667000" cy="609600"/>
          </a:xfrm>
          <a:prstGeom prst="flowChartInputOutput">
            <a:avLst/>
          </a:prstGeom>
          <a:solidFill>
            <a:schemeClr val="accent1"/>
          </a:solidFill>
          <a:ln w="9525">
            <a:solidFill>
              <a:schemeClr val="tx1"/>
            </a:solidFill>
            <a:miter lim="800000"/>
            <a:headEnd/>
            <a:tailEnd/>
          </a:ln>
          <a:effectLst/>
        </p:spPr>
        <p:txBody>
          <a:bodyPr wrap="none" anchor="ctr"/>
          <a:lstStyle/>
          <a:p>
            <a:pPr algn="ctr"/>
            <a:r>
              <a:rPr lang="en-US"/>
              <a:t>Peramalan</a:t>
            </a:r>
          </a:p>
        </p:txBody>
      </p:sp>
      <p:sp>
        <p:nvSpPr>
          <p:cNvPr id="55310" name="AutoShape 14"/>
          <p:cNvSpPr>
            <a:spLocks noChangeArrowheads="1"/>
          </p:cNvSpPr>
          <p:nvPr/>
        </p:nvSpPr>
        <p:spPr bwMode="auto">
          <a:xfrm>
            <a:off x="3124200" y="6096000"/>
            <a:ext cx="2667000" cy="609600"/>
          </a:xfrm>
          <a:prstGeom prst="flowChartMultidocument">
            <a:avLst/>
          </a:prstGeom>
          <a:solidFill>
            <a:schemeClr val="accent1"/>
          </a:solidFill>
          <a:ln w="9525">
            <a:solidFill>
              <a:schemeClr val="tx1"/>
            </a:solidFill>
            <a:miter lim="800000"/>
            <a:headEnd/>
            <a:tailEnd/>
          </a:ln>
          <a:effectLst/>
        </p:spPr>
        <p:txBody>
          <a:bodyPr wrap="none" anchor="ctr"/>
          <a:lstStyle/>
          <a:p>
            <a:pPr algn="ctr"/>
            <a:r>
              <a:rPr lang="en-US"/>
              <a:t>Implikasi Kebijakan</a:t>
            </a:r>
          </a:p>
        </p:txBody>
      </p:sp>
      <p:sp>
        <p:nvSpPr>
          <p:cNvPr id="55312" name="AutoShape 16"/>
          <p:cNvSpPr>
            <a:spLocks noChangeArrowheads="1"/>
          </p:cNvSpPr>
          <p:nvPr/>
        </p:nvSpPr>
        <p:spPr bwMode="auto">
          <a:xfrm>
            <a:off x="3581400" y="3886200"/>
            <a:ext cx="1676400" cy="457200"/>
          </a:xfrm>
          <a:prstGeom prst="flowChartProcess">
            <a:avLst/>
          </a:prstGeom>
          <a:solidFill>
            <a:schemeClr val="accent1"/>
          </a:solidFill>
          <a:ln w="9525">
            <a:solidFill>
              <a:schemeClr val="tx1"/>
            </a:solidFill>
            <a:miter lim="800000"/>
            <a:headEnd/>
            <a:tailEnd/>
          </a:ln>
          <a:effectLst/>
        </p:spPr>
        <p:txBody>
          <a:bodyPr wrap="none" anchor="ctr"/>
          <a:lstStyle/>
          <a:p>
            <a:pPr algn="ctr"/>
            <a:r>
              <a:rPr lang="en-US"/>
              <a:t>Uji Hipotesis</a:t>
            </a:r>
          </a:p>
        </p:txBody>
      </p:sp>
      <p:sp>
        <p:nvSpPr>
          <p:cNvPr id="55313" name="Text Box 17"/>
          <p:cNvSpPr txBox="1">
            <a:spLocks noChangeArrowheads="1"/>
          </p:cNvSpPr>
          <p:nvPr/>
        </p:nvSpPr>
        <p:spPr bwMode="auto">
          <a:xfrm>
            <a:off x="76200" y="76200"/>
            <a:ext cx="4419600" cy="579438"/>
          </a:xfrm>
          <a:prstGeom prst="rect">
            <a:avLst/>
          </a:prstGeom>
          <a:solidFill>
            <a:srgbClr val="FFFFB9"/>
          </a:solidFill>
          <a:ln w="9525">
            <a:noFill/>
            <a:miter lim="800000"/>
            <a:headEnd/>
            <a:tailEnd/>
          </a:ln>
          <a:effectLst/>
        </p:spPr>
        <p:txBody>
          <a:bodyPr>
            <a:spAutoFit/>
          </a:bodyPr>
          <a:lstStyle/>
          <a:p>
            <a:pPr>
              <a:spcBef>
                <a:spcPct val="50000"/>
              </a:spcBef>
            </a:pPr>
            <a:r>
              <a:rPr lang="en-US" sz="3200">
                <a:solidFill>
                  <a:schemeClr val="tx2"/>
                </a:solidFill>
              </a:rPr>
              <a:t>Tahapan Studi Empiris</a:t>
            </a:r>
          </a:p>
        </p:txBody>
      </p:sp>
      <p:sp>
        <p:nvSpPr>
          <p:cNvPr id="55314" name="Line 18"/>
          <p:cNvSpPr>
            <a:spLocks noChangeShapeType="1"/>
          </p:cNvSpPr>
          <p:nvPr/>
        </p:nvSpPr>
        <p:spPr bwMode="auto">
          <a:xfrm>
            <a:off x="4419600" y="4343400"/>
            <a:ext cx="0" cy="381000"/>
          </a:xfrm>
          <a:prstGeom prst="line">
            <a:avLst/>
          </a:prstGeom>
          <a:noFill/>
          <a:ln w="9525">
            <a:solidFill>
              <a:schemeClr val="tx1"/>
            </a:solidFill>
            <a:round/>
            <a:headEnd/>
            <a:tailEnd type="triangle" w="med" len="med"/>
          </a:ln>
          <a:effectLst/>
        </p:spPr>
        <p:txBody>
          <a:bodyPr/>
          <a:lstStyle/>
          <a:p>
            <a:endParaRPr lang="id-ID"/>
          </a:p>
        </p:txBody>
      </p:sp>
      <p:sp>
        <p:nvSpPr>
          <p:cNvPr id="55315" name="Line 19"/>
          <p:cNvSpPr>
            <a:spLocks noChangeShapeType="1"/>
          </p:cNvSpPr>
          <p:nvPr/>
        </p:nvSpPr>
        <p:spPr bwMode="auto">
          <a:xfrm>
            <a:off x="4419600" y="3581400"/>
            <a:ext cx="0" cy="304800"/>
          </a:xfrm>
          <a:prstGeom prst="line">
            <a:avLst/>
          </a:prstGeom>
          <a:noFill/>
          <a:ln w="9525">
            <a:solidFill>
              <a:schemeClr val="tx1"/>
            </a:solidFill>
            <a:round/>
            <a:headEnd/>
            <a:tailEnd type="triangle" w="med" len="med"/>
          </a:ln>
          <a:effectLst/>
        </p:spPr>
        <p:txBody>
          <a:bodyPr/>
          <a:lstStyle/>
          <a:p>
            <a:endParaRPr lang="id-ID"/>
          </a:p>
        </p:txBody>
      </p:sp>
      <p:sp>
        <p:nvSpPr>
          <p:cNvPr id="55316" name="Line 20"/>
          <p:cNvSpPr>
            <a:spLocks noChangeShapeType="1"/>
          </p:cNvSpPr>
          <p:nvPr/>
        </p:nvSpPr>
        <p:spPr bwMode="auto">
          <a:xfrm>
            <a:off x="4419600" y="2819400"/>
            <a:ext cx="0" cy="304800"/>
          </a:xfrm>
          <a:prstGeom prst="line">
            <a:avLst/>
          </a:prstGeom>
          <a:noFill/>
          <a:ln w="9525">
            <a:solidFill>
              <a:schemeClr val="tx1"/>
            </a:solidFill>
            <a:round/>
            <a:headEnd/>
            <a:tailEnd type="triangle" w="med" len="med"/>
          </a:ln>
          <a:effectLst/>
        </p:spPr>
        <p:txBody>
          <a:bodyPr/>
          <a:lstStyle/>
          <a:p>
            <a:endParaRPr lang="id-ID"/>
          </a:p>
        </p:txBody>
      </p:sp>
      <p:sp>
        <p:nvSpPr>
          <p:cNvPr id="55317" name="Line 21"/>
          <p:cNvSpPr>
            <a:spLocks noChangeShapeType="1"/>
          </p:cNvSpPr>
          <p:nvPr/>
        </p:nvSpPr>
        <p:spPr bwMode="auto">
          <a:xfrm>
            <a:off x="4419600" y="2057400"/>
            <a:ext cx="0" cy="304800"/>
          </a:xfrm>
          <a:prstGeom prst="line">
            <a:avLst/>
          </a:prstGeom>
          <a:noFill/>
          <a:ln w="9525">
            <a:solidFill>
              <a:schemeClr val="tx1"/>
            </a:solidFill>
            <a:round/>
            <a:headEnd/>
            <a:tailEnd type="triangle" w="med" len="med"/>
          </a:ln>
          <a:effectLst/>
        </p:spPr>
        <p:txBody>
          <a:bodyPr/>
          <a:lstStyle/>
          <a:p>
            <a:endParaRPr lang="id-ID"/>
          </a:p>
        </p:txBody>
      </p:sp>
      <p:sp>
        <p:nvSpPr>
          <p:cNvPr id="55318" name="Line 22"/>
          <p:cNvSpPr>
            <a:spLocks noChangeShapeType="1"/>
          </p:cNvSpPr>
          <p:nvPr/>
        </p:nvSpPr>
        <p:spPr bwMode="auto">
          <a:xfrm>
            <a:off x="4419600" y="1295400"/>
            <a:ext cx="0" cy="304800"/>
          </a:xfrm>
          <a:prstGeom prst="line">
            <a:avLst/>
          </a:prstGeom>
          <a:noFill/>
          <a:ln w="9525">
            <a:solidFill>
              <a:schemeClr val="tx1"/>
            </a:solidFill>
            <a:round/>
            <a:headEnd/>
            <a:tailEnd type="triangle" w="med" len="med"/>
          </a:ln>
          <a:effectLst/>
        </p:spPr>
        <p:txBody>
          <a:bodyPr/>
          <a:lstStyle/>
          <a:p>
            <a:endParaRPr lang="id-ID"/>
          </a:p>
        </p:txBody>
      </p:sp>
      <p:sp>
        <p:nvSpPr>
          <p:cNvPr id="55319" name="Line 23"/>
          <p:cNvSpPr>
            <a:spLocks noChangeShapeType="1"/>
          </p:cNvSpPr>
          <p:nvPr/>
        </p:nvSpPr>
        <p:spPr bwMode="auto">
          <a:xfrm>
            <a:off x="7543800" y="5334000"/>
            <a:ext cx="0" cy="685800"/>
          </a:xfrm>
          <a:prstGeom prst="line">
            <a:avLst/>
          </a:prstGeom>
          <a:noFill/>
          <a:ln w="9525">
            <a:solidFill>
              <a:schemeClr val="tx1"/>
            </a:solidFill>
            <a:round/>
            <a:headEnd/>
            <a:tailEnd type="triangle" w="med" len="med"/>
          </a:ln>
          <a:effectLst/>
        </p:spPr>
        <p:txBody>
          <a:bodyPr/>
          <a:lstStyle/>
          <a:p>
            <a:endParaRPr lang="id-ID"/>
          </a:p>
        </p:txBody>
      </p:sp>
      <p:sp>
        <p:nvSpPr>
          <p:cNvPr id="55320" name="Line 24"/>
          <p:cNvSpPr>
            <a:spLocks noChangeShapeType="1"/>
          </p:cNvSpPr>
          <p:nvPr/>
        </p:nvSpPr>
        <p:spPr bwMode="auto">
          <a:xfrm>
            <a:off x="5791200" y="5029200"/>
            <a:ext cx="609600" cy="0"/>
          </a:xfrm>
          <a:prstGeom prst="line">
            <a:avLst/>
          </a:prstGeom>
          <a:noFill/>
          <a:ln w="9525">
            <a:solidFill>
              <a:schemeClr val="tx1"/>
            </a:solidFill>
            <a:round/>
            <a:headEnd/>
            <a:tailEnd type="triangle" w="med" len="med"/>
          </a:ln>
          <a:effectLst/>
        </p:spPr>
        <p:txBody>
          <a:bodyPr/>
          <a:lstStyle/>
          <a:p>
            <a:endParaRPr lang="id-ID"/>
          </a:p>
        </p:txBody>
      </p:sp>
      <p:sp>
        <p:nvSpPr>
          <p:cNvPr id="55321" name="Line 25"/>
          <p:cNvSpPr>
            <a:spLocks noChangeShapeType="1"/>
          </p:cNvSpPr>
          <p:nvPr/>
        </p:nvSpPr>
        <p:spPr bwMode="auto">
          <a:xfrm flipH="1">
            <a:off x="5867400" y="6324600"/>
            <a:ext cx="685800" cy="0"/>
          </a:xfrm>
          <a:prstGeom prst="line">
            <a:avLst/>
          </a:prstGeom>
          <a:noFill/>
          <a:ln w="9525">
            <a:solidFill>
              <a:schemeClr val="tx1"/>
            </a:solidFill>
            <a:round/>
            <a:headEnd/>
            <a:tailEnd type="triangle" w="med" len="med"/>
          </a:ln>
          <a:effectLst/>
        </p:spPr>
        <p:txBody>
          <a:bodyPr/>
          <a:lstStyle/>
          <a:p>
            <a:endParaRPr lang="id-ID"/>
          </a:p>
        </p:txBody>
      </p:sp>
      <p:sp>
        <p:nvSpPr>
          <p:cNvPr id="55322" name="Line 26"/>
          <p:cNvSpPr>
            <a:spLocks noChangeShapeType="1"/>
          </p:cNvSpPr>
          <p:nvPr/>
        </p:nvSpPr>
        <p:spPr bwMode="auto">
          <a:xfrm flipH="1">
            <a:off x="4419600" y="5715000"/>
            <a:ext cx="3124200" cy="76200"/>
          </a:xfrm>
          <a:prstGeom prst="line">
            <a:avLst/>
          </a:prstGeom>
          <a:noFill/>
          <a:ln w="9525">
            <a:solidFill>
              <a:schemeClr val="tx1"/>
            </a:solidFill>
            <a:round/>
            <a:headEnd/>
            <a:tailEnd type="triangle" w="med" len="med"/>
          </a:ln>
          <a:effectLst/>
        </p:spPr>
        <p:txBody>
          <a:bodyPr/>
          <a:lstStyle/>
          <a:p>
            <a:endParaRPr lang="id-ID"/>
          </a:p>
        </p:txBody>
      </p:sp>
      <p:sp>
        <p:nvSpPr>
          <p:cNvPr id="55323" name="Line 27"/>
          <p:cNvSpPr>
            <a:spLocks noChangeShapeType="1"/>
          </p:cNvSpPr>
          <p:nvPr/>
        </p:nvSpPr>
        <p:spPr bwMode="auto">
          <a:xfrm>
            <a:off x="4419600" y="5791200"/>
            <a:ext cx="0" cy="304800"/>
          </a:xfrm>
          <a:prstGeom prst="line">
            <a:avLst/>
          </a:prstGeom>
          <a:noFill/>
          <a:ln w="9525">
            <a:solidFill>
              <a:schemeClr val="tx1"/>
            </a:solidFill>
            <a:round/>
            <a:headEnd/>
            <a:tailEnd type="triangle" w="med" len="med"/>
          </a:ln>
          <a:effectLst/>
        </p:spPr>
        <p:txBody>
          <a:bodyPr/>
          <a:lstStyle/>
          <a:p>
            <a:endParaRPr lang="id-ID"/>
          </a:p>
        </p:txBody>
      </p:sp>
      <p:sp>
        <p:nvSpPr>
          <p:cNvPr id="55324" name="Line 28"/>
          <p:cNvSpPr>
            <a:spLocks noChangeShapeType="1"/>
          </p:cNvSpPr>
          <p:nvPr/>
        </p:nvSpPr>
        <p:spPr bwMode="auto">
          <a:xfrm flipH="1">
            <a:off x="838200" y="6477000"/>
            <a:ext cx="22860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25" name="Line 29"/>
          <p:cNvSpPr>
            <a:spLocks noChangeShapeType="1"/>
          </p:cNvSpPr>
          <p:nvPr/>
        </p:nvSpPr>
        <p:spPr bwMode="auto">
          <a:xfrm flipV="1">
            <a:off x="838200" y="990600"/>
            <a:ext cx="0" cy="548640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26" name="Line 30"/>
          <p:cNvSpPr>
            <a:spLocks noChangeShapeType="1"/>
          </p:cNvSpPr>
          <p:nvPr/>
        </p:nvSpPr>
        <p:spPr bwMode="auto">
          <a:xfrm>
            <a:off x="838200" y="990600"/>
            <a:ext cx="25146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27" name="Line 31"/>
          <p:cNvSpPr>
            <a:spLocks noChangeShapeType="1"/>
          </p:cNvSpPr>
          <p:nvPr/>
        </p:nvSpPr>
        <p:spPr bwMode="auto">
          <a:xfrm>
            <a:off x="838200" y="1828800"/>
            <a:ext cx="16002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28" name="Line 32"/>
          <p:cNvSpPr>
            <a:spLocks noChangeShapeType="1"/>
          </p:cNvSpPr>
          <p:nvPr/>
        </p:nvSpPr>
        <p:spPr bwMode="auto">
          <a:xfrm>
            <a:off x="838200" y="2590800"/>
            <a:ext cx="25146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29" name="Line 33"/>
          <p:cNvSpPr>
            <a:spLocks noChangeShapeType="1"/>
          </p:cNvSpPr>
          <p:nvPr/>
        </p:nvSpPr>
        <p:spPr bwMode="auto">
          <a:xfrm>
            <a:off x="838200" y="3352800"/>
            <a:ext cx="22098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31" name="Line 35"/>
          <p:cNvSpPr>
            <a:spLocks noChangeShapeType="1"/>
          </p:cNvSpPr>
          <p:nvPr/>
        </p:nvSpPr>
        <p:spPr bwMode="auto">
          <a:xfrm flipH="1">
            <a:off x="838200" y="5029200"/>
            <a:ext cx="22860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32" name="Rectangle 36"/>
          <p:cNvSpPr>
            <a:spLocks noChangeArrowheads="1"/>
          </p:cNvSpPr>
          <p:nvPr/>
        </p:nvSpPr>
        <p:spPr bwMode="auto">
          <a:xfrm>
            <a:off x="6629400" y="685800"/>
            <a:ext cx="2209800" cy="1447800"/>
          </a:xfrm>
          <a:prstGeom prst="rect">
            <a:avLst/>
          </a:prstGeom>
          <a:solidFill>
            <a:srgbClr val="CACAEE"/>
          </a:solidFill>
          <a:ln w="9525">
            <a:solidFill>
              <a:schemeClr val="tx1"/>
            </a:solidFill>
            <a:prstDash val="dash"/>
            <a:miter lim="800000"/>
            <a:headEnd/>
            <a:tailEnd/>
          </a:ln>
          <a:effectLst/>
        </p:spPr>
        <p:txBody>
          <a:bodyPr wrap="none" anchor="ctr"/>
          <a:lstStyle/>
          <a:p>
            <a:pPr algn="ctr"/>
            <a:r>
              <a:rPr lang="en-US"/>
              <a:t>Teori Ekonomi,</a:t>
            </a:r>
          </a:p>
          <a:p>
            <a:pPr algn="ctr"/>
            <a:r>
              <a:rPr lang="en-US"/>
              <a:t>Pengalaman Lalu,</a:t>
            </a:r>
          </a:p>
          <a:p>
            <a:pPr algn="ctr"/>
            <a:r>
              <a:rPr lang="en-US"/>
              <a:t>Studi Lainnya</a:t>
            </a:r>
          </a:p>
        </p:txBody>
      </p:sp>
      <p:sp>
        <p:nvSpPr>
          <p:cNvPr id="55333" name="Line 37"/>
          <p:cNvSpPr>
            <a:spLocks noChangeShapeType="1"/>
          </p:cNvSpPr>
          <p:nvPr/>
        </p:nvSpPr>
        <p:spPr bwMode="auto">
          <a:xfrm flipH="1">
            <a:off x="5715000" y="1066800"/>
            <a:ext cx="8382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34" name="Line 38"/>
          <p:cNvSpPr>
            <a:spLocks noChangeShapeType="1"/>
          </p:cNvSpPr>
          <p:nvPr/>
        </p:nvSpPr>
        <p:spPr bwMode="auto">
          <a:xfrm flipH="1">
            <a:off x="6324600" y="1828800"/>
            <a:ext cx="304800" cy="0"/>
          </a:xfrm>
          <a:prstGeom prst="line">
            <a:avLst/>
          </a:prstGeom>
          <a:noFill/>
          <a:ln w="9525">
            <a:solidFill>
              <a:schemeClr val="tx1"/>
            </a:solidFill>
            <a:prstDash val="dash"/>
            <a:round/>
            <a:headEnd/>
            <a:tailEnd type="triangle" w="med" len="med"/>
          </a:ln>
          <a:effectLst/>
        </p:spPr>
        <p:txBody>
          <a:bodyPr/>
          <a:lstStyle/>
          <a:p>
            <a:endParaRPr lang="id-ID"/>
          </a:p>
        </p:txBody>
      </p:sp>
      <p:sp>
        <p:nvSpPr>
          <p:cNvPr id="55335" name="Text Box 39"/>
          <p:cNvSpPr txBox="1">
            <a:spLocks noChangeArrowheads="1"/>
          </p:cNvSpPr>
          <p:nvPr/>
        </p:nvSpPr>
        <p:spPr bwMode="auto">
          <a:xfrm>
            <a:off x="5791200" y="4572000"/>
            <a:ext cx="457200" cy="366713"/>
          </a:xfrm>
          <a:prstGeom prst="rect">
            <a:avLst/>
          </a:prstGeom>
          <a:noFill/>
          <a:ln w="9525">
            <a:noFill/>
            <a:miter lim="800000"/>
            <a:headEnd/>
            <a:tailEnd/>
          </a:ln>
          <a:effectLst/>
        </p:spPr>
        <p:txBody>
          <a:bodyPr>
            <a:spAutoFit/>
          </a:bodyPr>
          <a:lstStyle/>
          <a:p>
            <a:pPr>
              <a:spcBef>
                <a:spcPct val="50000"/>
              </a:spcBef>
            </a:pPr>
            <a:r>
              <a:rPr lang="en-US"/>
              <a:t>ya</a:t>
            </a:r>
          </a:p>
        </p:txBody>
      </p:sp>
      <p:sp>
        <p:nvSpPr>
          <p:cNvPr id="55336" name="Text Box 40"/>
          <p:cNvSpPr txBox="1">
            <a:spLocks noChangeArrowheads="1"/>
          </p:cNvSpPr>
          <p:nvPr/>
        </p:nvSpPr>
        <p:spPr bwMode="auto">
          <a:xfrm>
            <a:off x="2362200" y="4648200"/>
            <a:ext cx="762000" cy="366713"/>
          </a:xfrm>
          <a:prstGeom prst="rect">
            <a:avLst/>
          </a:prstGeom>
          <a:noFill/>
          <a:ln w="9525">
            <a:noFill/>
            <a:miter lim="800000"/>
            <a:headEnd/>
            <a:tailEnd/>
          </a:ln>
          <a:effectLst/>
        </p:spPr>
        <p:txBody>
          <a:bodyPr>
            <a:spAutoFit/>
          </a:bodyPr>
          <a:lstStyle/>
          <a:p>
            <a:pPr>
              <a:spcBef>
                <a:spcPct val="50000"/>
              </a:spcBef>
            </a:pPr>
            <a:r>
              <a:rPr lang="en-US"/>
              <a:t>tidak</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066800" y="274638"/>
            <a:ext cx="5638800" cy="1143000"/>
          </a:xfrm>
          <a:solidFill>
            <a:schemeClr val="accent1"/>
          </a:solidFill>
        </p:spPr>
        <p:txBody>
          <a:bodyPr/>
          <a:lstStyle/>
          <a:p>
            <a:r>
              <a:rPr lang="en-US" sz="4000"/>
              <a:t>Tahapan Studi Empiris dgn Model Ekonometrik</a:t>
            </a:r>
          </a:p>
        </p:txBody>
      </p:sp>
      <p:sp>
        <p:nvSpPr>
          <p:cNvPr id="56323" name="Rectangle 3"/>
          <p:cNvSpPr>
            <a:spLocks noGrp="1" noChangeArrowheads="1"/>
          </p:cNvSpPr>
          <p:nvPr>
            <p:ph type="body" idx="1"/>
          </p:nvPr>
        </p:nvSpPr>
        <p:spPr>
          <a:xfrm>
            <a:off x="990600" y="1524000"/>
            <a:ext cx="7391400" cy="2667000"/>
          </a:xfrm>
        </p:spPr>
        <p:txBody>
          <a:bodyPr/>
          <a:lstStyle/>
          <a:p>
            <a:r>
              <a:rPr lang="en-US" sz="2800"/>
              <a:t>Formulasi Model</a:t>
            </a:r>
          </a:p>
          <a:p>
            <a:r>
              <a:rPr lang="en-US" sz="2800"/>
              <a:t>Pengumpulan Data</a:t>
            </a:r>
          </a:p>
          <a:p>
            <a:r>
              <a:rPr lang="en-US" sz="2800"/>
              <a:t>Pendugaan Model</a:t>
            </a:r>
          </a:p>
          <a:p>
            <a:r>
              <a:rPr lang="en-US" sz="2800"/>
              <a:t>Uji Hipotesis Model</a:t>
            </a:r>
          </a:p>
          <a:p>
            <a:r>
              <a:rPr lang="en-US" sz="2800"/>
              <a:t>Interpretasi Hasil</a:t>
            </a:r>
          </a:p>
        </p:txBody>
      </p:sp>
      <p:sp>
        <p:nvSpPr>
          <p:cNvPr id="56324" name="Text Box 4"/>
          <p:cNvSpPr txBox="1">
            <a:spLocks noChangeArrowheads="1"/>
          </p:cNvSpPr>
          <p:nvPr/>
        </p:nvSpPr>
        <p:spPr bwMode="auto">
          <a:xfrm>
            <a:off x="533400" y="4419600"/>
            <a:ext cx="8382000" cy="2282825"/>
          </a:xfrm>
          <a:prstGeom prst="rect">
            <a:avLst/>
          </a:prstGeom>
          <a:solidFill>
            <a:srgbClr val="FFFFC5"/>
          </a:solidFill>
          <a:ln w="9525">
            <a:noFill/>
            <a:miter lim="800000"/>
            <a:headEnd/>
            <a:tailEnd/>
          </a:ln>
          <a:effectLst/>
        </p:spPr>
        <p:txBody>
          <a:bodyPr>
            <a:spAutoFit/>
          </a:bodyPr>
          <a:lstStyle/>
          <a:p>
            <a:pPr marL="228600" indent="-228600">
              <a:spcBef>
                <a:spcPct val="50000"/>
              </a:spcBef>
            </a:pPr>
            <a:r>
              <a:rPr lang="sv-SE" sz="2400" b="1"/>
              <a:t>Ekonometrika Membahas</a:t>
            </a:r>
            <a:r>
              <a:rPr lang="sv-SE" sz="2400"/>
              <a:t>:</a:t>
            </a:r>
          </a:p>
          <a:p>
            <a:pPr marL="228600" indent="-228600">
              <a:spcBef>
                <a:spcPct val="50000"/>
              </a:spcBef>
              <a:buFontTx/>
              <a:buChar char="•"/>
            </a:pPr>
            <a:r>
              <a:rPr lang="sv-SE" sz="2400"/>
              <a:t>Penggunaan metode statistika atau matematika dalam menjelaskan sistem2 (prilaku) ekonomi.</a:t>
            </a:r>
          </a:p>
          <a:p>
            <a:pPr marL="228600" indent="-228600">
              <a:spcBef>
                <a:spcPct val="50000"/>
              </a:spcBef>
              <a:buFontTx/>
              <a:buChar char="•"/>
            </a:pPr>
            <a:r>
              <a:rPr lang="sv-SE" sz="2400"/>
              <a:t>Penggunaan model statistik dalam menjelaskan sistem2 (masalah, perilaku) ekonomi.</a:t>
            </a:r>
            <a:endParaRPr lang="en-US" sz="2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457200" y="152400"/>
            <a:ext cx="8229600" cy="560388"/>
          </a:xfrm>
        </p:spPr>
        <p:txBody>
          <a:bodyPr/>
          <a:lstStyle/>
          <a:p>
            <a:pPr eaLnBrk="1" hangingPunct="1">
              <a:defRPr/>
            </a:pPr>
            <a:r>
              <a:rPr lang="en-US" sz="3600" dirty="0" err="1" smtClean="0"/>
              <a:t>Pengertian</a:t>
            </a:r>
            <a:r>
              <a:rPr lang="en-US" sz="3600" dirty="0" smtClean="0"/>
              <a:t> </a:t>
            </a:r>
            <a:r>
              <a:rPr lang="en-US" sz="3600" dirty="0" smtClean="0"/>
              <a:t>Model</a:t>
            </a:r>
            <a:endParaRPr lang="en-US" sz="3600" dirty="0" smtClean="0"/>
          </a:p>
        </p:txBody>
      </p:sp>
      <p:sp>
        <p:nvSpPr>
          <p:cNvPr id="202755" name="Rectangle 3"/>
          <p:cNvSpPr>
            <a:spLocks noGrp="1" noChangeArrowheads="1"/>
          </p:cNvSpPr>
          <p:nvPr>
            <p:ph type="body" idx="1"/>
          </p:nvPr>
        </p:nvSpPr>
        <p:spPr>
          <a:xfrm>
            <a:off x="304800" y="990600"/>
            <a:ext cx="8686800" cy="1981200"/>
          </a:xfrm>
        </p:spPr>
        <p:txBody>
          <a:bodyPr/>
          <a:lstStyle/>
          <a:p>
            <a:pPr marL="228600" indent="-228600" eaLnBrk="1" hangingPunct="1">
              <a:defRPr/>
            </a:pPr>
            <a:r>
              <a:rPr lang="en-US" sz="2800" smtClean="0"/>
              <a:t>Perumusan masalah </a:t>
            </a:r>
            <a:r>
              <a:rPr lang="en-US" sz="2800" smtClean="0">
                <a:sym typeface="Wingdings" pitchFamily="2" charset="2"/>
              </a:rPr>
              <a:t> Model</a:t>
            </a:r>
          </a:p>
          <a:p>
            <a:pPr marL="228600" indent="-228600" eaLnBrk="1" hangingPunct="1">
              <a:defRPr/>
            </a:pPr>
            <a:r>
              <a:rPr lang="en-US" sz="2800" smtClean="0">
                <a:sym typeface="Wingdings" pitchFamily="2" charset="2"/>
              </a:rPr>
              <a:t>Model: Abstraksi realitas  dlm pers matematika</a:t>
            </a:r>
          </a:p>
          <a:p>
            <a:pPr marL="228600" indent="-228600" eaLnBrk="1" hangingPunct="1">
              <a:defRPr/>
            </a:pPr>
            <a:r>
              <a:rPr lang="en-US" sz="2800" smtClean="0">
                <a:sym typeface="Wingdings" pitchFamily="2" charset="2"/>
              </a:rPr>
              <a:t>Model ekonometrika: model statistik </a:t>
            </a:r>
            <a:r>
              <a:rPr lang="en-US" sz="2000" smtClean="0">
                <a:sym typeface="Wingdings" pitchFamily="2" charset="2"/>
              </a:rPr>
              <a:t>yg mencakup </a:t>
            </a:r>
            <a:r>
              <a:rPr lang="en-US" sz="2800" i="1" smtClean="0">
                <a:sym typeface="Wingdings" pitchFamily="2" charset="2"/>
              </a:rPr>
              <a:t>error</a:t>
            </a:r>
            <a:endParaRPr lang="en-US" sz="2800" smtClean="0"/>
          </a:p>
        </p:txBody>
      </p:sp>
      <p:sp>
        <p:nvSpPr>
          <p:cNvPr id="27652" name="Text Box 5"/>
          <p:cNvSpPr txBox="1">
            <a:spLocks noChangeArrowheads="1"/>
          </p:cNvSpPr>
          <p:nvPr/>
        </p:nvSpPr>
        <p:spPr bwMode="auto">
          <a:xfrm>
            <a:off x="381000" y="2819400"/>
            <a:ext cx="8458200" cy="3743325"/>
          </a:xfrm>
          <a:prstGeom prst="rect">
            <a:avLst/>
          </a:prstGeom>
          <a:noFill/>
          <a:ln w="9525">
            <a:noFill/>
            <a:miter lim="800000"/>
            <a:headEnd/>
            <a:tailEnd/>
          </a:ln>
        </p:spPr>
        <p:txBody>
          <a:bodyPr>
            <a:spAutoFit/>
          </a:bodyPr>
          <a:lstStyle/>
          <a:p>
            <a:r>
              <a:rPr lang="sv-SE" sz="2400"/>
              <a:t> </a:t>
            </a:r>
            <a:r>
              <a:rPr lang="es-ES" sz="2400"/>
              <a:t>Y 		=   f(X</a:t>
            </a:r>
            <a:r>
              <a:rPr lang="es-ES" sz="2400" b="1"/>
              <a:t>1</a:t>
            </a:r>
            <a:r>
              <a:rPr lang="es-ES" sz="2400"/>
              <a:t>, X</a:t>
            </a:r>
            <a:r>
              <a:rPr lang="es-ES" sz="2400" b="1"/>
              <a:t>2</a:t>
            </a:r>
            <a:r>
              <a:rPr lang="es-ES" sz="2400"/>
              <a:t>, ..., X</a:t>
            </a:r>
            <a:r>
              <a:rPr lang="es-ES" sz="2400" b="1"/>
              <a:t>p</a:t>
            </a:r>
            <a:r>
              <a:rPr lang="es-ES" sz="2400"/>
              <a:t>)  +  error		   (2.1)</a:t>
            </a:r>
          </a:p>
          <a:p>
            <a:r>
              <a:rPr lang="es-ES" sz="2400"/>
              <a:t> </a:t>
            </a:r>
            <a:r>
              <a:rPr lang="sv-SE" sz="2400"/>
              <a:t>data aktual 	=   dugaan                +  sisaan (simpangan)</a:t>
            </a:r>
          </a:p>
          <a:p>
            <a:r>
              <a:rPr lang="sv-SE" sz="2400"/>
              <a:t> data		=   komp. sistematik +  komp. non-sistematik</a:t>
            </a:r>
          </a:p>
          <a:p>
            <a:r>
              <a:rPr lang="sv-SE" sz="2400"/>
              <a:t> </a:t>
            </a:r>
            <a:r>
              <a:rPr lang="es-ES" sz="2400"/>
              <a:t>dugaan   Y 	=   f(X</a:t>
            </a:r>
            <a:r>
              <a:rPr lang="es-ES" sz="2400" b="1"/>
              <a:t>1</a:t>
            </a:r>
            <a:r>
              <a:rPr lang="es-ES" sz="2400"/>
              <a:t>, X</a:t>
            </a:r>
            <a:r>
              <a:rPr lang="es-ES" sz="2400" b="1"/>
              <a:t>2</a:t>
            </a:r>
            <a:r>
              <a:rPr lang="es-ES" sz="2400"/>
              <a:t>, ..., X</a:t>
            </a:r>
            <a:r>
              <a:rPr lang="es-ES" sz="2400" b="1"/>
              <a:t>p</a:t>
            </a:r>
            <a:r>
              <a:rPr lang="es-ES" sz="2400"/>
              <a:t>)      			   (2.2)</a:t>
            </a:r>
          </a:p>
          <a:p>
            <a:endParaRPr lang="es-ES" sz="2400"/>
          </a:p>
          <a:p>
            <a:r>
              <a:rPr lang="es-ES" sz="2400"/>
              <a:t>diharapkan unsur-unsur ketidak-teraturan nilai Y  dapat dijelaskan oleh nilai-nilai dari peubah X</a:t>
            </a:r>
            <a:r>
              <a:rPr lang="es-ES" sz="2400" b="1"/>
              <a:t>1</a:t>
            </a:r>
            <a:r>
              <a:rPr lang="es-ES" sz="2400"/>
              <a:t>, X</a:t>
            </a:r>
            <a:r>
              <a:rPr lang="es-ES" sz="2400" b="1"/>
              <a:t>2</a:t>
            </a:r>
            <a:r>
              <a:rPr lang="es-ES" sz="2400"/>
              <a:t>, ..., dan X</a:t>
            </a:r>
            <a:r>
              <a:rPr lang="es-ES" sz="2400" b="1"/>
              <a:t>p</a:t>
            </a:r>
            <a:r>
              <a:rPr lang="es-ES" sz="2400"/>
              <a:t> berdasarkan model dugaan dalam persamaan (2.2).  </a:t>
            </a:r>
            <a:r>
              <a:rPr lang="sv-SE" sz="2400"/>
              <a:t>Oleh karena itu, komponen sisaan diusahakan menjadi relatif kecil dibandingkan komponen dugaannya.</a:t>
            </a:r>
            <a:endParaRPr 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a:t>Tujuan Pemodelan</a:t>
            </a:r>
          </a:p>
        </p:txBody>
      </p:sp>
      <p:sp>
        <p:nvSpPr>
          <p:cNvPr id="2053" name="Rectangle 5"/>
          <p:cNvSpPr>
            <a:spLocks noGrp="1" noChangeArrowheads="1"/>
          </p:cNvSpPr>
          <p:nvPr>
            <p:ph type="body" idx="1"/>
          </p:nvPr>
        </p:nvSpPr>
        <p:spPr/>
        <p:txBody>
          <a:bodyPr/>
          <a:lstStyle/>
          <a:p>
            <a:pPr marL="609600" indent="-609600">
              <a:buFontTx/>
              <a:buAutoNum type="arabicPeriod"/>
            </a:pPr>
            <a:r>
              <a:rPr lang="en-US"/>
              <a:t>menduga </a:t>
            </a:r>
            <a:r>
              <a:rPr lang="en-US">
                <a:solidFill>
                  <a:schemeClr val="accent2"/>
                </a:solidFill>
              </a:rPr>
              <a:t>hubungan</a:t>
            </a:r>
            <a:r>
              <a:rPr lang="en-US"/>
              <a:t>-hubungan ekonomi</a:t>
            </a:r>
          </a:p>
          <a:p>
            <a:pPr marL="609600" indent="-609600">
              <a:buFontTx/>
              <a:buAutoNum type="arabicPeriod"/>
            </a:pPr>
            <a:r>
              <a:rPr lang="en-US"/>
              <a:t>mengkonfrontasi teori ekonomi dengan fakta, dan menguji hipotesis yang berkaitan dengan perilaku ekonomi, dan</a:t>
            </a:r>
          </a:p>
          <a:p>
            <a:pPr marL="609600" indent="-609600">
              <a:buFontTx/>
              <a:buAutoNum type="arabicPeriod"/>
            </a:pPr>
            <a:r>
              <a:rPr lang="en-US">
                <a:solidFill>
                  <a:schemeClr val="accent2"/>
                </a:solidFill>
              </a:rPr>
              <a:t>peramalan</a:t>
            </a:r>
            <a:r>
              <a:rPr lang="en-US"/>
              <a:t> perilaku peubah-peubah ekonomi</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457200" y="304800"/>
            <a:ext cx="8229600" cy="1143000"/>
          </a:xfrm>
        </p:spPr>
        <p:txBody>
          <a:bodyPr/>
          <a:lstStyle/>
          <a:p>
            <a:pPr eaLnBrk="1" hangingPunct="1">
              <a:defRPr/>
            </a:pPr>
            <a:r>
              <a:rPr lang="sv-SE" smtClean="0"/>
              <a:t>Deskripsi komponen error :</a:t>
            </a:r>
            <a:endParaRPr lang="en-US" smtClean="0"/>
          </a:p>
        </p:txBody>
      </p:sp>
      <p:sp>
        <p:nvSpPr>
          <p:cNvPr id="203779" name="Rectangle 3"/>
          <p:cNvSpPr>
            <a:spLocks noGrp="1" noChangeArrowheads="1"/>
          </p:cNvSpPr>
          <p:nvPr>
            <p:ph type="body" idx="1"/>
          </p:nvPr>
        </p:nvSpPr>
        <p:spPr/>
        <p:txBody>
          <a:bodyPr/>
          <a:lstStyle/>
          <a:p>
            <a:pPr marL="609600" indent="-609600" eaLnBrk="1" hangingPunct="1">
              <a:lnSpc>
                <a:spcPct val="90000"/>
              </a:lnSpc>
              <a:buFont typeface="Wingdings" pitchFamily="2" charset="2"/>
              <a:buAutoNum type="arabicPeriod"/>
              <a:defRPr/>
            </a:pPr>
            <a:r>
              <a:rPr lang="es-ES" sz="2400" smtClean="0"/>
              <a:t>Kesalahan pengukuran dan </a:t>
            </a:r>
            <a:r>
              <a:rPr lang="es-ES" sz="2400" i="1" smtClean="0"/>
              <a:t>proxy</a:t>
            </a:r>
            <a:r>
              <a:rPr lang="es-ES" sz="2400" smtClean="0"/>
              <a:t> dari peubah respons Y maupun peubah penjelas X</a:t>
            </a:r>
            <a:r>
              <a:rPr lang="es-ES" sz="2400" b="1" smtClean="0"/>
              <a:t>1</a:t>
            </a:r>
            <a:r>
              <a:rPr lang="es-ES" sz="2400" smtClean="0"/>
              <a:t>, X</a:t>
            </a:r>
            <a:r>
              <a:rPr lang="es-ES" sz="2400" b="1" smtClean="0"/>
              <a:t>2</a:t>
            </a:r>
            <a:r>
              <a:rPr lang="es-ES" sz="2400" smtClean="0"/>
              <a:t>, ..., dan X</a:t>
            </a:r>
            <a:r>
              <a:rPr lang="es-ES" sz="2400" b="1" smtClean="0"/>
              <a:t>p</a:t>
            </a:r>
            <a:r>
              <a:rPr lang="es-ES" sz="2400" smtClean="0"/>
              <a:t>.</a:t>
            </a:r>
            <a:endParaRPr lang="sv-SE" sz="2400" smtClean="0"/>
          </a:p>
          <a:p>
            <a:pPr marL="609600" indent="-609600" eaLnBrk="1" hangingPunct="1">
              <a:lnSpc>
                <a:spcPct val="90000"/>
              </a:lnSpc>
              <a:buFont typeface="Wingdings" pitchFamily="2" charset="2"/>
              <a:buAutoNum type="arabicPeriod"/>
              <a:defRPr/>
            </a:pPr>
            <a:r>
              <a:rPr lang="sv-SE" sz="2400" smtClean="0"/>
              <a:t>Asumsi bentuk fungsi f yang salah. M</a:t>
            </a:r>
            <a:r>
              <a:rPr lang="es-ES" sz="2400" smtClean="0"/>
              <a:t>ungkin ada bentuk fungsi lainnya yang lebih cocok, linear maupun non-linear.</a:t>
            </a:r>
            <a:endParaRPr lang="es-ES" sz="2400" i="1" smtClean="0"/>
          </a:p>
          <a:p>
            <a:pPr marL="609600" indent="-609600" eaLnBrk="1" hangingPunct="1">
              <a:lnSpc>
                <a:spcPct val="90000"/>
              </a:lnSpc>
              <a:buFont typeface="Wingdings" pitchFamily="2" charset="2"/>
              <a:buAutoNum type="arabicPeriod"/>
              <a:defRPr/>
            </a:pPr>
            <a:r>
              <a:rPr lang="es-ES" sz="2400" i="1" smtClean="0"/>
              <a:t>Omitted variables</a:t>
            </a:r>
            <a:r>
              <a:rPr lang="es-ES" sz="2400" smtClean="0"/>
              <a:t>.</a:t>
            </a:r>
            <a:r>
              <a:rPr lang="es-ES" sz="2400" i="1" smtClean="0"/>
              <a:t> </a:t>
            </a:r>
            <a:r>
              <a:rPr lang="es-ES" sz="2400" smtClean="0"/>
              <a:t>Peubah (</a:t>
            </a:r>
            <a:r>
              <a:rPr lang="es-ES" sz="2400" i="1" smtClean="0"/>
              <a:t>variable</a:t>
            </a:r>
            <a:r>
              <a:rPr lang="es-ES" sz="2400" smtClean="0"/>
              <a:t>) yang seharusnya dimasukkan ke dalam model, dikeluarkan karena alasan-alasan tertentu (misalnya penyederhanaan, atau data sulit diperoleh dan lain-lain).</a:t>
            </a:r>
            <a:endParaRPr lang="sv-SE" sz="2400" smtClean="0"/>
          </a:p>
          <a:p>
            <a:pPr marL="609600" indent="-609600" eaLnBrk="1" hangingPunct="1">
              <a:lnSpc>
                <a:spcPct val="90000"/>
              </a:lnSpc>
              <a:buFont typeface="Wingdings" pitchFamily="2" charset="2"/>
              <a:buAutoNum type="arabicPeriod"/>
              <a:defRPr/>
            </a:pPr>
            <a:r>
              <a:rPr lang="sv-SE" sz="2400" smtClean="0"/>
              <a:t>Pengaruh faktor-faktor lain yang belum terpikirkan atau tidak dapat diramalkan (</a:t>
            </a:r>
            <a:r>
              <a:rPr lang="sv-SE" sz="2400" i="1" smtClean="0"/>
              <a:t>unpredictable effects</a:t>
            </a:r>
            <a:r>
              <a:rPr lang="sv-SE" sz="2400" smtClean="0"/>
              <a:t>).</a:t>
            </a:r>
            <a:endParaRPr lang="en-US" sz="24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52400" y="152400"/>
            <a:ext cx="8839200" cy="563563"/>
          </a:xfrm>
        </p:spPr>
        <p:txBody>
          <a:bodyPr/>
          <a:lstStyle/>
          <a:p>
            <a:r>
              <a:rPr lang="en-US" sz="3600" dirty="0" smtClean="0">
                <a:solidFill>
                  <a:schemeClr val="accent2"/>
                </a:solidFill>
              </a:rPr>
              <a:t>P</a:t>
            </a:r>
            <a:r>
              <a:rPr lang="id-ID" sz="3600" dirty="0" smtClean="0">
                <a:solidFill>
                  <a:schemeClr val="accent2"/>
                </a:solidFill>
              </a:rPr>
              <a:t>emilihan Model “Terbaik”:</a:t>
            </a:r>
            <a:endParaRPr lang="el-GR" sz="3600" dirty="0">
              <a:solidFill>
                <a:schemeClr val="accent2"/>
              </a:solidFill>
              <a:cs typeface="Arial" pitchFamily="34" charset="0"/>
            </a:endParaRPr>
          </a:p>
        </p:txBody>
      </p:sp>
      <p:sp>
        <p:nvSpPr>
          <p:cNvPr id="53253" name="Rectangle 5"/>
          <p:cNvSpPr>
            <a:spLocks noChangeArrowheads="1"/>
          </p:cNvSpPr>
          <p:nvPr/>
        </p:nvSpPr>
        <p:spPr bwMode="auto">
          <a:xfrm>
            <a:off x="304800" y="838200"/>
            <a:ext cx="8686800" cy="1752600"/>
          </a:xfrm>
          <a:prstGeom prst="rect">
            <a:avLst/>
          </a:prstGeom>
          <a:noFill/>
          <a:ln w="9525">
            <a:noFill/>
            <a:miter lim="800000"/>
            <a:headEnd/>
            <a:tailEnd/>
          </a:ln>
          <a:effectLst/>
        </p:spPr>
        <p:txBody>
          <a:bodyPr/>
          <a:lstStyle/>
          <a:p>
            <a:pPr marL="609600" indent="-609600">
              <a:spcBef>
                <a:spcPct val="20000"/>
              </a:spcBef>
              <a:buFontTx/>
              <a:buAutoNum type="arabicPeriod"/>
            </a:pPr>
            <a:r>
              <a:rPr lang="id-ID" sz="3200" dirty="0" smtClean="0"/>
              <a:t>Asumsi Model regresi dipenuhi</a:t>
            </a:r>
          </a:p>
          <a:p>
            <a:pPr marL="609600" indent="-609600">
              <a:spcBef>
                <a:spcPct val="20000"/>
              </a:spcBef>
              <a:buFontTx/>
              <a:buAutoNum type="arabicPeriod"/>
            </a:pPr>
            <a:r>
              <a:rPr lang="id-ID" sz="3200" dirty="0" smtClean="0"/>
              <a:t>R2 tinggi dan signifikan</a:t>
            </a:r>
            <a:r>
              <a:rPr lang="id-ID" sz="3200" dirty="0"/>
              <a:t>;</a:t>
            </a:r>
            <a:endParaRPr lang="en-US" sz="3200" dirty="0"/>
          </a:p>
          <a:p>
            <a:pPr marL="609600" indent="-609600">
              <a:spcBef>
                <a:spcPct val="20000"/>
              </a:spcBef>
              <a:buFontTx/>
              <a:buAutoNum type="arabicPeriod"/>
            </a:pPr>
            <a:r>
              <a:rPr lang="id-ID" sz="3200" dirty="0" smtClean="0">
                <a:cs typeface="Arial" pitchFamily="34" charset="0"/>
              </a:rPr>
              <a:t>Banyak koefisien signifikan;</a:t>
            </a:r>
          </a:p>
          <a:p>
            <a:pPr marL="609600" indent="-609600">
              <a:spcBef>
                <a:spcPct val="20000"/>
              </a:spcBef>
              <a:buFontTx/>
              <a:buAutoNum type="arabicPeriod"/>
            </a:pPr>
            <a:r>
              <a:rPr lang="id-ID" sz="3200" dirty="0" smtClean="0">
                <a:cs typeface="Arial" pitchFamily="34" charset="0"/>
              </a:rPr>
              <a:t>Interpretasi (arah) Koefisien logis</a:t>
            </a:r>
            <a:endParaRPr lang="en-US" sz="3200" dirty="0">
              <a:cs typeface="Arial" pitchFamily="34" charset="0"/>
            </a:endParaRPr>
          </a:p>
        </p:txBody>
      </p:sp>
      <p:sp>
        <p:nvSpPr>
          <p:cNvPr id="8" name="TextBox 7"/>
          <p:cNvSpPr txBox="1"/>
          <p:nvPr/>
        </p:nvSpPr>
        <p:spPr>
          <a:xfrm>
            <a:off x="381000" y="3657600"/>
            <a:ext cx="8534400" cy="3046988"/>
          </a:xfrm>
          <a:prstGeom prst="rect">
            <a:avLst/>
          </a:prstGeom>
          <a:noFill/>
        </p:spPr>
        <p:txBody>
          <a:bodyPr wrap="square" rtlCol="0">
            <a:spAutoFit/>
          </a:bodyPr>
          <a:lstStyle/>
          <a:p>
            <a:r>
              <a:rPr lang="id-ID" sz="2400" dirty="0"/>
              <a:t>Perlu diingat bahwa, jika hasil statistik-uji menunjukkan bahwa hipotesis utama ditolak, ini belum cukup bukti untuk menyimpulkan bahwa hipotesis tersebut benar-benar ditolak, karena kerangka pengujian hipotesis tersebut tergantung dari cara bagaimana peneliti memformulasikan hipotesis tersebut ke dalam koefisien parameter (model).  Jadi kurang layak kalau menyimpulkan penolakan hipotesis pada pengujian pertama terhadap hipotesis tersebut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algn="ctr">
              <a:buNone/>
            </a:pPr>
            <a:endParaRPr lang="id-ID" sz="7200" dirty="0" smtClean="0"/>
          </a:p>
          <a:p>
            <a:pPr algn="ctr">
              <a:buNone/>
            </a:pPr>
            <a:r>
              <a:rPr lang="id-ID" sz="7200" dirty="0" smtClean="0"/>
              <a:t>SEKIAN</a:t>
            </a:r>
            <a:endParaRPr lang="id-ID" sz="7200"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3440</TotalTime>
  <Words>310</Words>
  <Application>Microsoft Office PowerPoint</Application>
  <PresentationFormat>On-screen Show (4:3)</PresentationFormat>
  <Paragraphs>55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Default Design</vt:lpstr>
      <vt:lpstr>PEMILIHAN MODEL TERBAIK</vt:lpstr>
      <vt:lpstr>Slide 2</vt:lpstr>
      <vt:lpstr>Tahapan Studi Empiris dgn Model Ekonometrik</vt:lpstr>
      <vt:lpstr>Pengertian Model</vt:lpstr>
      <vt:lpstr>Tujuan Pemodelan</vt:lpstr>
      <vt:lpstr>Deskripsi komponen error :</vt:lpstr>
      <vt:lpstr>Pemilihan Model “Terbaik”:</vt:lpstr>
      <vt:lpstr>Slide 8</vt:lpstr>
    </vt:vector>
  </TitlesOfParts>
  <Company>IPB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Tujuan Pemodelan</dc:title>
  <dc:creator>Bambang Juanda</dc:creator>
  <cp:lastModifiedBy>Kastana</cp:lastModifiedBy>
  <cp:revision>17</cp:revision>
  <dcterms:created xsi:type="dcterms:W3CDTF">2006-07-21T20:44:46Z</dcterms:created>
  <dcterms:modified xsi:type="dcterms:W3CDTF">2012-10-18T05:16:24Z</dcterms:modified>
</cp:coreProperties>
</file>